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09" r:id="rId2"/>
    <p:sldId id="301" r:id="rId3"/>
    <p:sldId id="311" r:id="rId4"/>
    <p:sldId id="302" r:id="rId5"/>
    <p:sldId id="310" r:id="rId6"/>
    <p:sldId id="307" r:id="rId7"/>
    <p:sldId id="308" r:id="rId8"/>
    <p:sldId id="306" r:id="rId9"/>
    <p:sldId id="303" r:id="rId10"/>
    <p:sldId id="289" r:id="rId11"/>
    <p:sldId id="299" r:id="rId12"/>
    <p:sldId id="300" r:id="rId13"/>
    <p:sldId id="297" r:id="rId14"/>
    <p:sldId id="29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8"/>
    <p:restoredTop sz="96291"/>
  </p:normalViewPr>
  <p:slideViewPr>
    <p:cSldViewPr snapToGrid="0" snapToObjects="1">
      <p:cViewPr varScale="1">
        <p:scale>
          <a:sx n="117" d="100"/>
          <a:sy n="117" d="100"/>
        </p:scale>
        <p:origin x="-3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68B70-AA4D-004D-A8F2-0E718059995B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BED34-94EC-4847-AD24-1EFD6EBC9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0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 based linked cohort study from national registry in United Kingdom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NCDR data from US (</a:t>
            </a:r>
            <a:r>
              <a:rPr lang="en-US" dirty="0"/>
              <a:t>JACC Vol. 53, No. 2, 2009) only ¼ of patients got field ECGs, but use of field ECGs associated with quicker reperfusion and strong trend toward lower mortality; 15 min shorter D2B time.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when we instituted field ECGs at CKHS we noted about a  20 min improvement in D2B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D8F8B-EA9E-E341-9DC0-9BFA32549D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39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 based linked cohort study from national registry in United Kingdom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NCDR data from US (</a:t>
            </a:r>
            <a:r>
              <a:rPr lang="en-US" dirty="0"/>
              <a:t>JACC Vol. 53, No. 2, 2009) only ¼ of patients got field ECGs, but use of field ECGs associated with quicker reperfusion and strong trend toward lower mortality; 15 min shorter D2B time.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when we instituted field ECGs at CKHS we noted about a  20 min improvement in D2B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D8F8B-EA9E-E341-9DC0-9BFA32549D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89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D8F8B-EA9E-E341-9DC0-9BFA32549D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40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1AC82F-E7C0-6644-83C1-BFB4E2277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668C214-9D09-E746-8BAA-FB83B1F74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88735D-6332-9D43-9B76-6BF659A9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F444-23C6-5846-9238-2EEE9D379C9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1C4304-FFFB-0F41-A909-0EF88FAD7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007096-B9AB-F245-A721-E572359A7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09DB-3E4C-A14C-B120-75FE65BD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4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85722E-D1A3-D746-981C-4ECA2B4B3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4365C3B-5B3C-184B-BA88-21E215832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40EBB0-C2DF-914A-AA5E-9664CC273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F444-23C6-5846-9238-2EEE9D379C9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9250CC-AD4D-284B-B092-2B02C14DF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F87B03-2C4B-894C-98DB-5C65199A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09DB-3E4C-A14C-B120-75FE65BD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0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6632CE5-0059-FA47-AEDE-2E264E713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06D9A8C-8F8C-D443-9972-DEF073ED4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A5417A-6B26-2C46-8CD7-CFF187999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F444-23C6-5846-9238-2EEE9D379C9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226139-73CF-C448-BEF0-5A00848D7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261D1C-3E59-9E48-9E89-8E4B82135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09DB-3E4C-A14C-B120-75FE65BD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9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691D6D-78F5-1748-B8D2-0C789ACB3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C79C11-4396-CC4F-BB88-24B0232E6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78BD59-6719-5F49-8FDD-24898D24F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F444-23C6-5846-9238-2EEE9D379C9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37889F-3C74-B04F-AA52-441D2986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D48BC3-ECED-0A4F-90E7-3FDA25187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09DB-3E4C-A14C-B120-75FE65BD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2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F7C198-A528-4542-AC4A-11A7EDE41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BE2F42-17B7-7743-9E98-5D5A6B5B6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A7DBF6-542A-6E49-9A4B-CB711619D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F444-23C6-5846-9238-2EEE9D379C9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1CC9DF-1F12-414D-9053-4C0DB504A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6E7C0A-1C99-024D-BD35-8F0A9B68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09DB-3E4C-A14C-B120-75FE65BD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8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A6B165-05B6-6940-9909-05AF020FB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E09F03-8BE5-A946-A494-A74C9C390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1CCC7F5-1A2A-9B4B-9667-B278BA1E7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FA16CCA-963F-7E4C-9D10-28F5646FD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F444-23C6-5846-9238-2EEE9D379C9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99B786-1D06-6944-9F3C-006D94933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5D5EE9-930B-E243-8ED9-962F5044E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09DB-3E4C-A14C-B120-75FE65BD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4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A49812-CFED-8445-9236-7DEC2FB8D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5FA609-0AB2-8E40-9CDB-2DA1B513F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E00E71-B215-FA49-BC8A-BB0110C9D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8BFA884-4EBA-E64F-A1D0-420E823C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F825C7-5584-924C-BD7A-6C754880B2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37C33A9-FE24-6F40-A5AC-F5C8CD533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F444-23C6-5846-9238-2EEE9D379C9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A4EF3F2-F8F3-3041-B238-6AE783EF1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1CE5011-BC7F-B24B-BFEC-C7AC5C5BC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09DB-3E4C-A14C-B120-75FE65BD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42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D1B6ED-AA72-0A4E-8A0D-AFFF32862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0647012-E4CA-4246-A1E6-DFEE3EE48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F444-23C6-5846-9238-2EEE9D379C9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53A1ABB-56D8-914F-8BE7-93BF9F9E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0A8F6F-3EFA-0043-8D17-4F75E3016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09DB-3E4C-A14C-B120-75FE65BD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84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BFD94A-5DCC-1C4F-B1F4-102FC1E28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F444-23C6-5846-9238-2EEE9D379C9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E66C2C0-E682-634F-9093-DC11AD980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E34EBCC-0D2D-C34B-B336-EF678BD9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09DB-3E4C-A14C-B120-75FE65BD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9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02A1F8-2C39-BB41-B5FE-2B6DF8875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1451FC-F973-C242-89FB-A631EC119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CABF80D-4402-9747-9B66-F55C129C3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0A6175-3A72-FD42-9F96-451407BD1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F444-23C6-5846-9238-2EEE9D379C9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78ED9F-A365-0746-93D8-D1A434CF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F6083C-286E-BC46-9FF1-1F1011C35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09DB-3E4C-A14C-B120-75FE65BD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5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707B45-40B6-5441-A181-64678DFEE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E4ABD56-C167-1A49-A561-3BBD81249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AE3ABDB-3DB0-2447-87F3-D0FCBACB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883EF7-AD93-3648-AA46-0FAB99AB4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F444-23C6-5846-9238-2EEE9D379C9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863341-F4F4-174A-9C54-F6B041E5A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2499E8-3F6D-5D44-8526-057F41B5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09DB-3E4C-A14C-B120-75FE65BD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C307902-CC40-7C47-AFEB-BDDFA8470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564710-80DD-6547-9375-5419D0FB2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0F280A-F983-FF47-9288-3A5FFBE0DC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5F444-23C6-5846-9238-2EEE9D379C9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4314BB-7221-5541-BAE4-1D90133E4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DAF756-FC3C-9D4E-8476-C1C92E6B4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109DB-3E4C-A14C-B120-75FE65BD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8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66864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September 26, 2019</a:t>
            </a:r>
            <a:endParaRPr lang="en-US" sz="6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051220"/>
            <a:ext cx="10515600" cy="45102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Dispatched 20:54 hours</a:t>
            </a:r>
          </a:p>
          <a:p>
            <a:pPr marL="0" indent="0" algn="ctr">
              <a:buNone/>
            </a:pPr>
            <a:r>
              <a:rPr lang="en-US" sz="2400" dirty="0" smtClean="0"/>
              <a:t>Responded 20:55 hours</a:t>
            </a:r>
          </a:p>
          <a:p>
            <a:pPr marL="0" indent="0" algn="ctr">
              <a:buNone/>
            </a:pPr>
            <a:r>
              <a:rPr lang="en-US" sz="2400" dirty="0" smtClean="0"/>
              <a:t>Arrival 20:59 hours</a:t>
            </a:r>
          </a:p>
          <a:p>
            <a:pPr marL="0" indent="0" algn="ctr">
              <a:buNone/>
            </a:pPr>
            <a:r>
              <a:rPr lang="en-US" sz="2400" dirty="0" smtClean="0"/>
              <a:t>EMS Contact 23:00 hours</a:t>
            </a:r>
          </a:p>
          <a:p>
            <a:pPr marL="0" indent="0" algn="ctr">
              <a:buNone/>
            </a:pPr>
            <a:r>
              <a:rPr lang="en-US" sz="2400" dirty="0" smtClean="0"/>
              <a:t>On Scene (Total) Time </a:t>
            </a:r>
            <a:r>
              <a:rPr lang="en-US" sz="2400" i="1" dirty="0" smtClean="0"/>
              <a:t>20 Minutes</a:t>
            </a:r>
          </a:p>
          <a:p>
            <a:pPr marL="0" indent="0" algn="ctr">
              <a:buNone/>
            </a:pPr>
            <a:r>
              <a:rPr lang="en-US" sz="2400" dirty="0" smtClean="0"/>
              <a:t>Transport to Hospital 23:20</a:t>
            </a:r>
          </a:p>
          <a:p>
            <a:pPr marL="0" indent="0" algn="ctr">
              <a:buNone/>
            </a:pPr>
            <a:r>
              <a:rPr lang="en-US" sz="2400" dirty="0" smtClean="0"/>
              <a:t>Arrival at Hospital 23:28</a:t>
            </a:r>
          </a:p>
        </p:txBody>
      </p:sp>
    </p:spTree>
    <p:extLst>
      <p:ext uri="{BB962C8B-B14F-4D97-AF65-F5344CB8AC3E}">
        <p14:creationId xmlns:p14="http://schemas.microsoft.com/office/powerpoint/2010/main" val="511900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F3B95B-D786-E948-8674-4A327A1A7D9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9640" y="2186341"/>
            <a:ext cx="11429999" cy="4351337"/>
          </a:xfrm>
        </p:spPr>
        <p:txBody>
          <a:bodyPr>
            <a:noAutofit/>
          </a:bodyPr>
          <a:lstStyle/>
          <a:p>
            <a:r>
              <a:rPr lang="en-US" sz="3000" b="1" dirty="0"/>
              <a:t>U.S.  National Cardiovascular Data Registry</a:t>
            </a:r>
          </a:p>
          <a:p>
            <a:r>
              <a:rPr lang="en-US" sz="3000" b="1" dirty="0"/>
              <a:t>7,098 EMS transport pts with STEMI  (27.4%) and pre-hospital ECG (PHECG)</a:t>
            </a:r>
          </a:p>
          <a:p>
            <a:r>
              <a:rPr lang="en-US" sz="3000" b="1" dirty="0"/>
              <a:t>5,356 (76%) received reperfusion </a:t>
            </a:r>
            <a:r>
              <a:rPr lang="en-US" sz="3000" b="1" dirty="0" err="1"/>
              <a:t>rx</a:t>
            </a:r>
            <a:r>
              <a:rPr lang="en-US" sz="3000" b="1" dirty="0"/>
              <a:t>, of whom 5,117 (96%) received primary PCI</a:t>
            </a:r>
          </a:p>
          <a:p>
            <a:r>
              <a:rPr lang="en-US" sz="3000" b="1" dirty="0"/>
              <a:t>Median D2B min  for PCI treated STEMI </a:t>
            </a:r>
            <a:r>
              <a:rPr lang="en-US" sz="3000" b="1" u="sng" dirty="0"/>
              <a:t>61 min with PHECG vs. 75 without  (p = 0.0001)</a:t>
            </a:r>
          </a:p>
          <a:p>
            <a:r>
              <a:rPr lang="en-US" sz="3000" b="1" u="sng" dirty="0"/>
              <a:t>Strong trend toward lower in hospital mortality </a:t>
            </a:r>
            <a:r>
              <a:rPr lang="en-US" sz="3000" b="1" dirty="0"/>
              <a:t>with PHECG vs without (6.7% vs 9.5%, p= 0.06)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5B2EAE-FAEF-8946-BFE1-94B6F1E85369}"/>
              </a:ext>
            </a:extLst>
          </p:cNvPr>
          <p:cNvSpPr txBox="1"/>
          <p:nvPr/>
        </p:nvSpPr>
        <p:spPr>
          <a:xfrm>
            <a:off x="2020658" y="1256306"/>
            <a:ext cx="7438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/>
              <a:t>Diercks</a:t>
            </a:r>
            <a:r>
              <a:rPr lang="en-US" sz="3200" b="1" dirty="0"/>
              <a:t> DB et al.  JACC Vol. 53, No. 2, 2009.</a:t>
            </a:r>
            <a:endParaRPr lang="en-US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2DE2C6-FB1E-BF41-B584-CB5309F9D9DC}"/>
              </a:ext>
            </a:extLst>
          </p:cNvPr>
          <p:cNvSpPr txBox="1"/>
          <p:nvPr/>
        </p:nvSpPr>
        <p:spPr>
          <a:xfrm>
            <a:off x="529640" y="348869"/>
            <a:ext cx="106669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/>
              <a:t>Pre-hospital ECG shortens D2B time in STEMI</a:t>
            </a:r>
          </a:p>
        </p:txBody>
      </p:sp>
    </p:spTree>
    <p:extLst>
      <p:ext uri="{BB962C8B-B14F-4D97-AF65-F5344CB8AC3E}">
        <p14:creationId xmlns:p14="http://schemas.microsoft.com/office/powerpoint/2010/main" val="269603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F3B95B-D786-E948-8674-4A327A1A7D9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9640" y="1979077"/>
            <a:ext cx="11429999" cy="4351337"/>
          </a:xfrm>
        </p:spPr>
        <p:txBody>
          <a:bodyPr>
            <a:noAutofit/>
          </a:bodyPr>
          <a:lstStyle/>
          <a:p>
            <a:r>
              <a:rPr lang="en-US" sz="2700" b="1" dirty="0"/>
              <a:t>Population based study in United Kingdom, STEMI n = 72,638</a:t>
            </a:r>
          </a:p>
          <a:p>
            <a:r>
              <a:rPr lang="en-US" sz="2700" b="1" dirty="0"/>
              <a:t>PHECG associated with 70% higher use of coronary reperfusion therapy</a:t>
            </a:r>
          </a:p>
          <a:p>
            <a:r>
              <a:rPr lang="en-US" sz="2700" b="1" dirty="0"/>
              <a:t>Pre-hospital time increased, in hospital time to reperfusion decreased</a:t>
            </a:r>
          </a:p>
          <a:p>
            <a:r>
              <a:rPr lang="en-US" sz="2700" b="1" dirty="0"/>
              <a:t>Hospital Mortality	</a:t>
            </a:r>
            <a:r>
              <a:rPr lang="en-US" sz="2700" b="1" u="sng" dirty="0"/>
              <a:t>PHECG</a:t>
            </a:r>
            <a:r>
              <a:rPr lang="en-US" sz="2700" b="1" dirty="0"/>
              <a:t>	         </a:t>
            </a:r>
            <a:r>
              <a:rPr lang="en-US" sz="2700" b="1" u="sng" dirty="0"/>
              <a:t>No PHECG</a:t>
            </a:r>
            <a:r>
              <a:rPr lang="en-US" sz="2700" b="1" dirty="0"/>
              <a:t>	             </a:t>
            </a:r>
            <a:r>
              <a:rPr lang="en-US" sz="2700" b="1" u="sng" dirty="0"/>
              <a:t>OR</a:t>
            </a:r>
            <a:r>
              <a:rPr lang="en-US" sz="2700" b="1" dirty="0"/>
              <a:t>	     </a:t>
            </a:r>
            <a:r>
              <a:rPr lang="en-US" sz="2700" b="1" u="sng" dirty="0"/>
              <a:t>CI</a:t>
            </a:r>
          </a:p>
          <a:p>
            <a:pPr marL="457200" lvl="1" indent="0">
              <a:buNone/>
            </a:pPr>
            <a:r>
              <a:rPr lang="en-US" sz="2700" b="1" dirty="0"/>
              <a:t>All STEMI			   4.8%		   6.6%		.88	.84-.93</a:t>
            </a:r>
          </a:p>
          <a:p>
            <a:pPr marL="457200" lvl="1" indent="0">
              <a:buNone/>
            </a:pPr>
            <a:r>
              <a:rPr lang="en-US" sz="2700" b="1" dirty="0"/>
              <a:t>STEMI w/ reperfusion	   4.0%		   5.4%		.92	.85-.99</a:t>
            </a:r>
          </a:p>
          <a:p>
            <a:r>
              <a:rPr lang="en-US" sz="2700" b="1" dirty="0"/>
              <a:t>Mortality no better with PHECG in STEMI patients who did not receive reperfusion therapy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5B2EAE-FAEF-8946-BFE1-94B6F1E85369}"/>
              </a:ext>
            </a:extLst>
          </p:cNvPr>
          <p:cNvSpPr txBox="1"/>
          <p:nvPr/>
        </p:nvSpPr>
        <p:spPr>
          <a:xfrm>
            <a:off x="2264498" y="1136802"/>
            <a:ext cx="7058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Quinn T. et al.  </a:t>
            </a:r>
            <a:r>
              <a:rPr lang="en-US" sz="3200" b="1" i="1" dirty="0"/>
              <a:t>Heart</a:t>
            </a:r>
            <a:r>
              <a:rPr lang="en-US" sz="3200" b="1" dirty="0"/>
              <a:t> 2014; 100:944-950</a:t>
            </a:r>
            <a:r>
              <a:rPr lang="en-US" sz="36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2DE2C6-FB1E-BF41-B584-CB5309F9D9DC}"/>
              </a:ext>
            </a:extLst>
          </p:cNvPr>
          <p:cNvSpPr txBox="1"/>
          <p:nvPr/>
        </p:nvSpPr>
        <p:spPr>
          <a:xfrm>
            <a:off x="529640" y="270822"/>
            <a:ext cx="105829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/>
              <a:t>Pre-hospital ECG improves survival in STEMI </a:t>
            </a:r>
          </a:p>
          <a:p>
            <a:endParaRPr lang="en-US" sz="4400" b="1" u="sng" dirty="0"/>
          </a:p>
        </p:txBody>
      </p:sp>
    </p:spTree>
    <p:extLst>
      <p:ext uri="{BB962C8B-B14F-4D97-AF65-F5344CB8AC3E}">
        <p14:creationId xmlns:p14="http://schemas.microsoft.com/office/powerpoint/2010/main" val="2633815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9760A7-06F6-B44E-A52F-432764177D01}"/>
              </a:ext>
            </a:extLst>
          </p:cNvPr>
          <p:cNvSpPr txBox="1"/>
          <p:nvPr/>
        </p:nvSpPr>
        <p:spPr>
          <a:xfrm>
            <a:off x="520972" y="329184"/>
            <a:ext cx="11354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What about the “false positive” Pre-hospital ECG (PHECT)?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6B71C0-365E-A04C-8ACF-535AB7A94DC4}"/>
              </a:ext>
            </a:extLst>
          </p:cNvPr>
          <p:cNvSpPr txBox="1"/>
          <p:nvPr/>
        </p:nvSpPr>
        <p:spPr>
          <a:xfrm>
            <a:off x="235804" y="1243584"/>
            <a:ext cx="116393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False positive rate in published studies averages approx. 15% range (wide range 8%-50%)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Concerns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/>
              <a:t>Treatment delay re non STEMI conditions, </a:t>
            </a:r>
            <a:r>
              <a:rPr lang="en-US" sz="3200" b="1" dirty="0" err="1"/>
              <a:t>eg</a:t>
            </a:r>
            <a:r>
              <a:rPr lang="en-US" sz="3200" b="1" dirty="0"/>
              <a:t> </a:t>
            </a:r>
            <a:r>
              <a:rPr lang="en-US" sz="3200" b="1" dirty="0" err="1"/>
              <a:t>pulm</a:t>
            </a:r>
            <a:r>
              <a:rPr lang="en-US" sz="3200" b="1" dirty="0"/>
              <a:t> embolism, </a:t>
            </a:r>
            <a:r>
              <a:rPr lang="en-US" sz="3200" b="1" dirty="0" err="1"/>
              <a:t>Ao</a:t>
            </a:r>
            <a:r>
              <a:rPr lang="en-US" sz="3200" b="1" dirty="0"/>
              <a:t> dissection, hyperkalemia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/>
              <a:t>Additional hospital costs from unnecessary CCL activations – relatively minor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u="sng" dirty="0"/>
              <a:t>Overall benefits of PHECG outweigh concerns of false positive interpretations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89734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366444-54D0-8B47-8099-5D504C566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3" y="17666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Impact of the Pre-hospital ECG in STEMI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54E94D-5245-DE41-8876-D1D734F3EB55}"/>
              </a:ext>
            </a:extLst>
          </p:cNvPr>
          <p:cNvSpPr txBox="1"/>
          <p:nvPr/>
        </p:nvSpPr>
        <p:spPr>
          <a:xfrm>
            <a:off x="576944" y="1502229"/>
            <a:ext cx="1038497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Early diagnosis of STEMI by 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Appropriate triage to PCI capable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Emergency physician activates the </a:t>
            </a:r>
            <a:r>
              <a:rPr lang="en-US" sz="3200" b="1" dirty="0" err="1"/>
              <a:t>cath</a:t>
            </a:r>
            <a:r>
              <a:rPr lang="en-US" sz="3200" b="1" dirty="0"/>
              <a:t> lab team before patient arrival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Single call from operator activates the </a:t>
            </a:r>
            <a:r>
              <a:rPr lang="en-US" sz="3200" b="1" dirty="0" err="1"/>
              <a:t>cath</a:t>
            </a:r>
            <a:r>
              <a:rPr lang="en-US" sz="3200" b="1" dirty="0"/>
              <a:t> lab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Significant reductions of first medical contact (FMC) to coronary reperfusion, </a:t>
            </a:r>
            <a:r>
              <a:rPr lang="en-US" sz="3200" b="1" dirty="0" err="1"/>
              <a:t>ie</a:t>
            </a:r>
            <a:r>
              <a:rPr lang="en-US" sz="3200" b="1" dirty="0"/>
              <a:t> “door to balloon time”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Reduction of D2B time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/>
              <a:t> less myocardium lost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/>
              <a:t>improved morbidity and mortality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66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917CC4-5D44-9344-B3F2-DEBA9A016A52}"/>
              </a:ext>
            </a:extLst>
          </p:cNvPr>
          <p:cNvSpPr/>
          <p:nvPr/>
        </p:nvSpPr>
        <p:spPr>
          <a:xfrm>
            <a:off x="1530549" y="3228592"/>
            <a:ext cx="95903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“Performance of a 12-lead ECG by EMS personnel at the site of first medical contact (FMC) is recommended in patients with symptoms consistent with STEMI”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0467D2-7AC4-3F46-B9B2-16C9144AF29A}"/>
              </a:ext>
            </a:extLst>
          </p:cNvPr>
          <p:cNvSpPr txBox="1"/>
          <p:nvPr/>
        </p:nvSpPr>
        <p:spPr>
          <a:xfrm>
            <a:off x="865363" y="1450776"/>
            <a:ext cx="103546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2013 ACCF/AHA Guideline for the Management </a:t>
            </a:r>
          </a:p>
          <a:p>
            <a:pPr algn="ctr"/>
            <a:r>
              <a:rPr lang="en-US" sz="4000" b="1" dirty="0"/>
              <a:t>of ST-Elevation Myocardial Infarction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72667C-608A-304C-9BDF-17B2479A6E73}"/>
              </a:ext>
            </a:extLst>
          </p:cNvPr>
          <p:cNvSpPr txBox="1"/>
          <p:nvPr/>
        </p:nvSpPr>
        <p:spPr>
          <a:xfrm>
            <a:off x="1170896" y="418943"/>
            <a:ext cx="9743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/>
              <a:t>Pre-hospital ECG is a Class I recommendation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D314CA-97C0-BE4B-AB77-A9F864577E94}"/>
              </a:ext>
            </a:extLst>
          </p:cNvPr>
          <p:cNvSpPr txBox="1"/>
          <p:nvPr/>
        </p:nvSpPr>
        <p:spPr>
          <a:xfrm>
            <a:off x="315686" y="6389914"/>
            <a:ext cx="3035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JACC Vol. 61, No. 4, 2013 2013</a:t>
            </a:r>
          </a:p>
        </p:txBody>
      </p:sp>
    </p:spTree>
    <p:extLst>
      <p:ext uri="{BB962C8B-B14F-4D97-AF65-F5344CB8AC3E}">
        <p14:creationId xmlns:p14="http://schemas.microsoft.com/office/powerpoint/2010/main" val="925006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49B-0F66-2042-A184-02CA729644D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3557588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en-US" sz="4400" b="1" dirty="0"/>
              <a:t/>
            </a:r>
            <a:br>
              <a:rPr lang="en-US" sz="4400" b="1" dirty="0"/>
            </a:br>
            <a:endParaRPr lang="en-US" sz="44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596" y="1075405"/>
            <a:ext cx="11736418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ea typeface="+mj-ea"/>
                <a:cs typeface="+mj-cs"/>
              </a:rPr>
              <a:t>34 </a:t>
            </a:r>
            <a:r>
              <a:rPr lang="en-US" sz="4400" b="1" dirty="0" err="1">
                <a:solidFill>
                  <a:prstClr val="black"/>
                </a:solidFill>
                <a:ea typeface="+mj-ea"/>
                <a:cs typeface="+mj-cs"/>
              </a:rPr>
              <a:t>yo</a:t>
            </a:r>
            <a:r>
              <a:rPr lang="en-US" sz="4400" b="1" dirty="0">
                <a:solidFill>
                  <a:prstClr val="black"/>
                </a:solidFill>
                <a:ea typeface="+mj-ea"/>
                <a:cs typeface="+mj-cs"/>
              </a:rPr>
              <a:t>, </a:t>
            </a:r>
            <a:r>
              <a:rPr lang="en-US" sz="4400" b="1" dirty="0" smtClean="0">
                <a:solidFill>
                  <a:prstClr val="black"/>
                </a:solidFill>
                <a:ea typeface="+mj-ea"/>
                <a:cs typeface="+mj-cs"/>
              </a:rPr>
              <a:t>left shoulder pain and weakness </a:t>
            </a:r>
          </a:p>
          <a:p>
            <a:r>
              <a:rPr lang="en-US" sz="4400" b="1" dirty="0" smtClean="0">
                <a:solidFill>
                  <a:prstClr val="black"/>
                </a:solidFill>
                <a:ea typeface="+mj-ea"/>
                <a:cs typeface="+mj-cs"/>
              </a:rPr>
              <a:t>at </a:t>
            </a:r>
            <a:r>
              <a:rPr lang="en-US" sz="4400" b="1" dirty="0">
                <a:solidFill>
                  <a:prstClr val="black"/>
                </a:solidFill>
                <a:ea typeface="+mj-ea"/>
                <a:cs typeface="+mj-cs"/>
              </a:rPr>
              <a:t>home </a:t>
            </a:r>
            <a:r>
              <a:rPr lang="en-US" sz="4400" b="1" dirty="0" smtClean="0">
                <a:solidFill>
                  <a:prstClr val="black"/>
                </a:solidFill>
                <a:ea typeface="+mj-ea"/>
                <a:cs typeface="+mj-cs"/>
              </a:rPr>
              <a:t>late in the evening,  </a:t>
            </a:r>
            <a:r>
              <a:rPr lang="en-US" sz="4400" b="1" dirty="0">
                <a:solidFill>
                  <a:prstClr val="black"/>
                </a:solidFill>
                <a:ea typeface="+mj-ea"/>
                <a:cs typeface="+mj-cs"/>
              </a:rPr>
              <a:t>called 911</a:t>
            </a:r>
            <a:r>
              <a:rPr lang="en-US" sz="4400" b="1" dirty="0" smtClean="0">
                <a:solidFill>
                  <a:prstClr val="black"/>
                </a:solidFill>
                <a:ea typeface="+mj-ea"/>
                <a:cs typeface="+mj-cs"/>
              </a:rPr>
              <a:t>.</a:t>
            </a:r>
          </a:p>
          <a:p>
            <a:endParaRPr lang="en-US" sz="4400" b="1" dirty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en-US" sz="4400" b="1" dirty="0" smtClean="0">
                <a:solidFill>
                  <a:prstClr val="black"/>
                </a:solidFill>
                <a:ea typeface="+mj-ea"/>
                <a:cs typeface="+mj-cs"/>
              </a:rPr>
              <a:t>The patient is extremely anxious and diaphoretic.</a:t>
            </a:r>
            <a:r>
              <a:rPr lang="en-US" sz="44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44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4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/>
            </a:r>
            <a:br>
              <a:rPr lang="en-US" sz="4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US" sz="4400" b="1" dirty="0">
                <a:solidFill>
                  <a:prstClr val="black"/>
                </a:solidFill>
                <a:ea typeface="+mj-ea"/>
                <a:cs typeface="+mj-cs"/>
              </a:rPr>
              <a:t>HTN, FH of CAD in mother. </a:t>
            </a:r>
            <a:endParaRPr lang="en-US" sz="44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en-US" sz="44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</a:p>
          <a:p>
            <a:r>
              <a:rPr lang="en-US" sz="4400" b="1" dirty="0" smtClean="0">
                <a:solidFill>
                  <a:prstClr val="black"/>
                </a:solidFill>
                <a:ea typeface="+mj-ea"/>
                <a:cs typeface="+mj-cs"/>
              </a:rPr>
              <a:t>No </a:t>
            </a:r>
            <a:r>
              <a:rPr lang="en-US" sz="4400" b="1" dirty="0">
                <a:solidFill>
                  <a:prstClr val="black"/>
                </a:solidFill>
                <a:ea typeface="+mj-ea"/>
                <a:cs typeface="+mj-cs"/>
              </a:rPr>
              <a:t>DM, cigarettes, or known elevated lipids.</a:t>
            </a:r>
            <a:br>
              <a:rPr lang="en-US" sz="4400" b="1" dirty="0">
                <a:solidFill>
                  <a:prstClr val="black"/>
                </a:solidFill>
                <a:ea typeface="+mj-ea"/>
                <a:cs typeface="+mj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67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8613" y="-1138238"/>
            <a:ext cx="17935576" cy="913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877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49B-0F66-2042-A184-02CA729644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(Field ECG from CASE  PRESENTATION)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BA99556-2B42-5E42-9C00-E964694652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5D72002-FA26-9548-8C01-187689B4A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914164"/>
            <a:ext cx="11658600" cy="447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79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STEMI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Immediately</a:t>
            </a:r>
            <a:r>
              <a:rPr lang="en-US" dirty="0" smtClean="0"/>
              <a:t> recognized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lead EKG performed at 10 minutes.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324 Baby ASA PO.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Access.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0.4mg SL NTG administered.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Attempt to transmit 12 lead EKG.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makes a moaning sound. Monitor alarms. Ventricular fibrillation is displayed on the EKG screen.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946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11DD8F-0345-B446-967B-25149A23C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75F3EF2-05EC-794B-A152-2AA49F953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036" y="169475"/>
            <a:ext cx="11258549" cy="642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4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1157" y="1050325"/>
            <a:ext cx="95023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-Defibrillation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delivered.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Vfib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arriving at the ER.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Paramedic places his hand on the Pt's chest to begin compressions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ACLS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awakens, asking “What Happened?”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lead repeated.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is moved into the Emergency Department Resuscitation Room.</a:t>
            </a:r>
          </a:p>
        </p:txBody>
      </p:sp>
    </p:spTree>
    <p:extLst>
      <p:ext uri="{BB962C8B-B14F-4D97-AF65-F5344CB8AC3E}">
        <p14:creationId xmlns:p14="http://schemas.microsoft.com/office/powerpoint/2010/main" val="4044476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49B-0F66-2042-A184-02CA729644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BA99556-2B42-5E42-9C00-E964694652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7" y="1122363"/>
            <a:ext cx="12054403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380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49B-0F66-2042-A184-02CA72964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8314" y="3103563"/>
            <a:ext cx="9144000" cy="2387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BA99556-2B42-5E42-9C00-E964694652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7" y="100012"/>
            <a:ext cx="7591425" cy="6657975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5822368" y="5168179"/>
            <a:ext cx="284019" cy="2446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6099461" y="6047509"/>
            <a:ext cx="301336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208818" y="4104408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63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518</Words>
  <Application>Microsoft Office PowerPoint</Application>
  <PresentationFormat>Custom</PresentationFormat>
  <Paragraphs>80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September 26, 2019</vt:lpstr>
      <vt:lpstr> </vt:lpstr>
      <vt:lpstr>PowerPoint Presentation</vt:lpstr>
      <vt:lpstr>(Field ECG from CASE  PRESENTATION)</vt:lpstr>
      <vt:lpstr>STEMI Immediately recognized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 of the Pre-hospital ECG in STEMI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Ancil Jones</dc:creator>
  <cp:lastModifiedBy>Buchy, David</cp:lastModifiedBy>
  <cp:revision>15</cp:revision>
  <dcterms:created xsi:type="dcterms:W3CDTF">2020-02-07T19:06:59Z</dcterms:created>
  <dcterms:modified xsi:type="dcterms:W3CDTF">2020-02-18T15:48:06Z</dcterms:modified>
</cp:coreProperties>
</file>